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6" r:id="rId3"/>
    <p:sldId id="262" r:id="rId4"/>
    <p:sldId id="260" r:id="rId5"/>
    <p:sldId id="259" r:id="rId6"/>
    <p:sldId id="267" r:id="rId7"/>
    <p:sldId id="261" r:id="rId8"/>
    <p:sldId id="265" r:id="rId9"/>
    <p:sldId id="264" r:id="rId10"/>
    <p:sldId id="268" r:id="rId11"/>
    <p:sldId id="25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48"/>
    <p:restoredTop sz="93605"/>
  </p:normalViewPr>
  <p:slideViewPr>
    <p:cSldViewPr snapToGrid="0" snapToObjects="1">
      <p:cViewPr varScale="1">
        <p:scale>
          <a:sx n="88" d="100"/>
          <a:sy n="88" d="100"/>
        </p:scale>
        <p:origin x="114" y="1518"/>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007A8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6/16/2023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srcRect/>
          <a:stretch/>
        </p:blipFill>
        <p:spPr>
          <a:xfrm>
            <a:off x="193675" y="6470866"/>
            <a:ext cx="923925" cy="30914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6/16/2023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007A8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6/16/2023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pic>
        <p:nvPicPr>
          <p:cNvPr id="10" name="Picture 9"/>
          <p:cNvPicPr>
            <a:picLocks noChangeAspect="1"/>
          </p:cNvPicPr>
          <p:nvPr userDrawn="1"/>
        </p:nvPicPr>
        <p:blipFill>
          <a:blip r:embed="rId2"/>
          <a:srcRect/>
          <a:stretch/>
        </p:blipFill>
        <p:spPr>
          <a:xfrm>
            <a:off x="193675" y="6470866"/>
            <a:ext cx="923925" cy="30914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6/16/2023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007A8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6/16/2023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srcRect/>
          <a:stretch/>
        </p:blipFill>
        <p:spPr>
          <a:xfrm>
            <a:off x="193675" y="6470866"/>
            <a:ext cx="923925" cy="309146"/>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6/16/2023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6/16/2023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6/16/2023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007A8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6/16/2023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pic>
        <p:nvPicPr>
          <p:cNvPr id="10" name="Picture 9"/>
          <p:cNvPicPr>
            <a:picLocks noChangeAspect="1"/>
          </p:cNvPicPr>
          <p:nvPr userDrawn="1"/>
        </p:nvPicPr>
        <p:blipFill>
          <a:blip r:embed="rId2"/>
          <a:srcRect/>
          <a:stretch/>
        </p:blipFill>
        <p:spPr>
          <a:xfrm>
            <a:off x="193675" y="6470866"/>
            <a:ext cx="923925" cy="309146"/>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007A8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6/16/2023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pic>
        <p:nvPicPr>
          <p:cNvPr id="10" name="Picture 9"/>
          <p:cNvPicPr>
            <a:picLocks noChangeAspect="1"/>
          </p:cNvPicPr>
          <p:nvPr userDrawn="1"/>
        </p:nvPicPr>
        <p:blipFill>
          <a:blip r:embed="rId2"/>
          <a:srcRect/>
          <a:stretch/>
        </p:blipFill>
        <p:spPr>
          <a:xfrm>
            <a:off x="193675" y="6470866"/>
            <a:ext cx="923925" cy="309146"/>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007A8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dirty="0"/>
              <a:t>Click to edit Master title style</a:t>
            </a:r>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6/16/2023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pic>
        <p:nvPicPr>
          <p:cNvPr id="12" name="Picture 11"/>
          <p:cNvPicPr>
            <a:picLocks noChangeAspect="1"/>
          </p:cNvPicPr>
          <p:nvPr userDrawn="1"/>
        </p:nvPicPr>
        <p:blipFill>
          <a:blip r:embed="rId3"/>
          <a:srcRect/>
          <a:stretch/>
        </p:blipFill>
        <p:spPr>
          <a:xfrm>
            <a:off x="193675" y="6470866"/>
            <a:ext cx="923925" cy="30914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007A8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6/16/2023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13"/>
          <a:srcRect/>
          <a:stretch/>
        </p:blipFill>
        <p:spPr>
          <a:xfrm>
            <a:off x="193675" y="6470866"/>
            <a:ext cx="923925" cy="30914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hsc.unm.edu/about/finance/sponsored-projects/grants-contracts-clinical-trials/contracts.html" TargetMode="External"/><Relationship Id="rId2" Type="http://schemas.openxmlformats.org/officeDocument/2006/relationships/hyperlink" Target="https://hsc.unm.edu/about/finance/sponsored-projects/frequent-numbers.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98543" y="4633354"/>
            <a:ext cx="10058400" cy="709714"/>
          </a:xfrm>
        </p:spPr>
        <p:txBody>
          <a:bodyPr>
            <a:normAutofit fontScale="40000" lnSpcReduction="20000"/>
          </a:bodyPr>
          <a:lstStyle/>
          <a:p>
            <a:pPr algn="ctr"/>
            <a:r>
              <a:rPr lang="en-US" sz="2800" b="1" dirty="0"/>
              <a:t>Sponsored projects office  </a:t>
            </a:r>
          </a:p>
          <a:p>
            <a:pPr algn="ctr"/>
            <a:r>
              <a:rPr lang="en-US" sz="6400" dirty="0"/>
              <a:t>Quick Guide to Understanding contracts</a:t>
            </a:r>
          </a:p>
          <a:p>
            <a:pPr algn="ctr"/>
            <a:endParaRPr lang="en-US" sz="2800" b="1" dirty="0"/>
          </a:p>
        </p:txBody>
      </p:sp>
      <p:pic>
        <p:nvPicPr>
          <p:cNvPr id="2" name="Picture 1"/>
          <p:cNvPicPr>
            <a:picLocks noChangeAspect="1"/>
          </p:cNvPicPr>
          <p:nvPr/>
        </p:nvPicPr>
        <p:blipFill>
          <a:blip r:embed="rId2"/>
          <a:srcRect/>
          <a:stretch/>
        </p:blipFill>
        <p:spPr>
          <a:xfrm>
            <a:off x="3853408" y="1878962"/>
            <a:ext cx="4535206" cy="1517483"/>
          </a:xfrm>
          <a:prstGeom prst="rect">
            <a:avLst/>
          </a:prstGeom>
        </p:spPr>
      </p:pic>
    </p:spTree>
    <p:extLst>
      <p:ext uri="{BB962C8B-B14F-4D97-AF65-F5344CB8AC3E}">
        <p14:creationId xmlns:p14="http://schemas.microsoft.com/office/powerpoint/2010/main" val="13771846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Sponsor Review &amp; Negotiations</a:t>
            </a:r>
            <a:br>
              <a:rPr lang="en-US" dirty="0"/>
            </a:br>
            <a:r>
              <a:rPr lang="en-US" dirty="0"/>
              <a:t>	</a:t>
            </a:r>
          </a:p>
        </p:txBody>
      </p:sp>
      <p:sp>
        <p:nvSpPr>
          <p:cNvPr id="3" name="Content Placeholder 2"/>
          <p:cNvSpPr>
            <a:spLocks noGrp="1"/>
          </p:cNvSpPr>
          <p:nvPr>
            <p:ph idx="1"/>
          </p:nvPr>
        </p:nvSpPr>
        <p:spPr/>
        <p:txBody>
          <a:bodyPr/>
          <a:lstStyle/>
          <a:p>
            <a:pPr lvl="1"/>
            <a:r>
              <a:rPr lang="en-US" dirty="0"/>
              <a:t>After SPO has reviewed the agreement, the SOW and the Budget, it is sent back to the Sponsor requesting services for review.  </a:t>
            </a:r>
          </a:p>
          <a:p>
            <a:endParaRPr lang="en-US" dirty="0"/>
          </a:p>
          <a:p>
            <a:pPr lvl="1"/>
            <a:r>
              <a:rPr lang="en-US" dirty="0"/>
              <a:t>Sponsor will review and either accept UNM’s desired changes or send back with comments/questions. </a:t>
            </a:r>
          </a:p>
          <a:p>
            <a:pPr lvl="1"/>
            <a:endParaRPr lang="en-US" dirty="0"/>
          </a:p>
          <a:p>
            <a:pPr lvl="1"/>
            <a:r>
              <a:rPr lang="en-US" dirty="0"/>
              <a:t>SPO then reviews/addresses Sponsor’s comments/concerns, either accept or reject and keep pursuing until both parties  reach an agreement.</a:t>
            </a:r>
          </a:p>
          <a:p>
            <a:pPr lvl="1"/>
            <a:endParaRPr lang="en-US" dirty="0"/>
          </a:p>
          <a:p>
            <a:pPr lvl="1"/>
            <a:r>
              <a:rPr lang="en-US" dirty="0"/>
              <a:t>When both parties have come to agreement, SPO will obtain all appropriate signatures, award in Click, and provide a copy of the executed contract to the Sponsor. </a:t>
            </a:r>
          </a:p>
        </p:txBody>
      </p:sp>
    </p:spTree>
    <p:extLst>
      <p:ext uri="{BB962C8B-B14F-4D97-AF65-F5344CB8AC3E}">
        <p14:creationId xmlns:p14="http://schemas.microsoft.com/office/powerpoint/2010/main" val="3237069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can Legally bind the University?</a:t>
            </a:r>
            <a:br>
              <a:rPr lang="en-US" dirty="0"/>
            </a:br>
            <a:endParaRPr lang="en-US" dirty="0"/>
          </a:p>
        </p:txBody>
      </p:sp>
      <p:sp>
        <p:nvSpPr>
          <p:cNvPr id="3" name="Content Placeholder 2"/>
          <p:cNvSpPr>
            <a:spLocks noGrp="1"/>
          </p:cNvSpPr>
          <p:nvPr>
            <p:ph idx="1"/>
          </p:nvPr>
        </p:nvSpPr>
        <p:spPr>
          <a:xfrm>
            <a:off x="1205985" y="1788185"/>
            <a:ext cx="10058400" cy="4023360"/>
          </a:xfrm>
        </p:spPr>
        <p:txBody>
          <a:bodyPr>
            <a:noAutofit/>
          </a:bodyPr>
          <a:lstStyle/>
          <a:p>
            <a:endParaRPr lang="en-US" sz="1400" dirty="0"/>
          </a:p>
          <a:p>
            <a:r>
              <a:rPr lang="en-US" sz="1600" dirty="0"/>
              <a:t>In order for a contract to be legally binding, the appropriate signatory must sign as state in UNM Signature Policy 2010.  For the HSC, refer to: </a:t>
            </a:r>
            <a:r>
              <a:rPr lang="en-US" sz="1600" dirty="0">
                <a:hlinkClick r:id="rId2"/>
              </a:rPr>
              <a:t>https://hsc.unm.edu/about/finance/sponsored-projects/frequent-numbers.html</a:t>
            </a:r>
            <a:r>
              <a:rPr lang="en-US" sz="1600" dirty="0"/>
              <a:t> or </a:t>
            </a:r>
            <a:r>
              <a:rPr lang="en-US" sz="1600" dirty="0">
                <a:hlinkClick r:id="rId3"/>
              </a:rPr>
              <a:t>https://hsc.unm.edu/about/finance/sponsored-projects/grants-contracts-clinical-trials/contracts.html</a:t>
            </a:r>
            <a:r>
              <a:rPr lang="en-US" sz="1600" dirty="0"/>
              <a:t> </a:t>
            </a:r>
          </a:p>
          <a:p>
            <a:r>
              <a:rPr lang="en-US" sz="1600" b="1" dirty="0"/>
              <a:t>The Legal Name for the Institution is:</a:t>
            </a:r>
          </a:p>
          <a:p>
            <a:r>
              <a:rPr lang="en-US" sz="1600" b="1" dirty="0"/>
              <a:t>The Regents of the University of New Mexico for its operation known as the Health Sciences Center</a:t>
            </a:r>
          </a:p>
          <a:p>
            <a:r>
              <a:rPr lang="en-US" sz="1600" b="1" dirty="0">
                <a:solidFill>
                  <a:srgbClr val="FF0000"/>
                </a:solidFill>
              </a:rPr>
              <a:t>A PI may only sign a signature line if they are “acknowledging as an employee of UNM.”  Outside of that circumstance, PI’s and their staff cannot legally bind the institution if they sign, the contract becomes null and void and will have to be re-negotiated.</a:t>
            </a:r>
          </a:p>
        </p:txBody>
      </p:sp>
    </p:spTree>
    <p:extLst>
      <p:ext uri="{BB962C8B-B14F-4D97-AF65-F5344CB8AC3E}">
        <p14:creationId xmlns:p14="http://schemas.microsoft.com/office/powerpoint/2010/main" val="1356289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Click Record</a:t>
            </a:r>
          </a:p>
        </p:txBody>
      </p:sp>
      <p:sp>
        <p:nvSpPr>
          <p:cNvPr id="3" name="Content Placeholder 2"/>
          <p:cNvSpPr>
            <a:spLocks noGrp="1"/>
          </p:cNvSpPr>
          <p:nvPr>
            <p:ph idx="1"/>
          </p:nvPr>
        </p:nvSpPr>
        <p:spPr/>
        <p:txBody>
          <a:bodyPr>
            <a:normAutofit/>
          </a:bodyPr>
          <a:lstStyle/>
          <a:p>
            <a:pPr algn="ctr"/>
            <a:endParaRPr lang="en-US" sz="5000" dirty="0"/>
          </a:p>
          <a:p>
            <a:pPr algn="ctr"/>
            <a:r>
              <a:rPr lang="en-US" sz="5000" dirty="0"/>
              <a:t>To initiate the contract review process, you must enter/submit your Click record.  Your Specialist will be notified of the review.</a:t>
            </a:r>
          </a:p>
        </p:txBody>
      </p:sp>
    </p:spTree>
    <p:extLst>
      <p:ext uri="{BB962C8B-B14F-4D97-AF65-F5344CB8AC3E}">
        <p14:creationId xmlns:p14="http://schemas.microsoft.com/office/powerpoint/2010/main" val="2604683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contract?</a:t>
            </a:r>
          </a:p>
        </p:txBody>
      </p:sp>
      <p:sp>
        <p:nvSpPr>
          <p:cNvPr id="3" name="Content Placeholder 2"/>
          <p:cNvSpPr>
            <a:spLocks noGrp="1"/>
          </p:cNvSpPr>
          <p:nvPr>
            <p:ph idx="1"/>
          </p:nvPr>
        </p:nvSpPr>
        <p:spPr/>
        <p:txBody>
          <a:bodyPr>
            <a:normAutofit fontScale="77500" lnSpcReduction="20000"/>
          </a:bodyPr>
          <a:lstStyle/>
          <a:p>
            <a:pPr marL="0" indent="0">
              <a:buNone/>
            </a:pPr>
            <a:r>
              <a:rPr lang="en-US" sz="3600" dirty="0"/>
              <a:t>It is a written agreement that is intended to be enforceable by law that enables businesses (outside sponsors and UNM) to collaborate towards their specific desires and needs. </a:t>
            </a:r>
          </a:p>
          <a:p>
            <a:pPr marL="0" indent="0">
              <a:buNone/>
            </a:pPr>
            <a:endParaRPr lang="en-US" sz="3600" dirty="0"/>
          </a:p>
          <a:p>
            <a:pPr marL="0" indent="0">
              <a:buNone/>
            </a:pPr>
            <a:r>
              <a:rPr lang="en-US" sz="3600" dirty="0"/>
              <a:t>It creates, defines and governs mutual rights and obligations between the parties.</a:t>
            </a:r>
          </a:p>
          <a:p>
            <a:pPr marL="0" indent="0">
              <a:buNone/>
            </a:pPr>
            <a:endParaRPr lang="en-US" sz="3600" dirty="0"/>
          </a:p>
          <a:p>
            <a:pPr marL="0" indent="0">
              <a:buNone/>
            </a:pPr>
            <a:r>
              <a:rPr lang="en-US" sz="3600" dirty="0"/>
              <a:t>A Contract generally provides some type of service for the sponsor.  </a:t>
            </a:r>
          </a:p>
          <a:p>
            <a:br>
              <a:rPr lang="en-US" dirty="0"/>
            </a:br>
            <a:endParaRPr lang="en-US" dirty="0"/>
          </a:p>
        </p:txBody>
      </p:sp>
    </p:spTree>
    <p:extLst>
      <p:ext uri="{BB962C8B-B14F-4D97-AF65-F5344CB8AC3E}">
        <p14:creationId xmlns:p14="http://schemas.microsoft.com/office/powerpoint/2010/main" val="39636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Types of Contracts – Funded Agreements</a:t>
            </a:r>
            <a:br>
              <a:rPr lang="en-US" dirty="0"/>
            </a:br>
            <a:r>
              <a:rPr lang="en-US" dirty="0"/>
              <a:t>	</a:t>
            </a:r>
          </a:p>
        </p:txBody>
      </p:sp>
      <p:sp>
        <p:nvSpPr>
          <p:cNvPr id="3" name="Content Placeholder 2"/>
          <p:cNvSpPr>
            <a:spLocks noGrp="1"/>
          </p:cNvSpPr>
          <p:nvPr>
            <p:ph idx="1"/>
          </p:nvPr>
        </p:nvSpPr>
        <p:spPr/>
        <p:txBody>
          <a:bodyPr>
            <a:normAutofit fontScale="85000" lnSpcReduction="20000"/>
          </a:bodyPr>
          <a:lstStyle/>
          <a:p>
            <a:pPr lvl="1"/>
            <a:r>
              <a:rPr lang="en-US" b="1" dirty="0"/>
              <a:t>Sponsored Research Agreements </a:t>
            </a:r>
            <a:r>
              <a:rPr lang="en-US" dirty="0"/>
              <a:t>– these are legally binding agreements that govern collaborative research between the University and an external organization</a:t>
            </a:r>
          </a:p>
          <a:p>
            <a:pPr lvl="1"/>
            <a:endParaRPr lang="en-US" dirty="0"/>
          </a:p>
          <a:p>
            <a:pPr lvl="1"/>
            <a:r>
              <a:rPr lang="en-US" b="1" dirty="0"/>
              <a:t>Testing Agreements</a:t>
            </a:r>
            <a:r>
              <a:rPr lang="en-US" dirty="0"/>
              <a:t> – a specific service by which the University uses UNIQUE University equipment, testing method, or facilities to provide the specialized testing. (example – pregnancy tests) </a:t>
            </a:r>
          </a:p>
          <a:p>
            <a:pPr lvl="1"/>
            <a:endParaRPr lang="en-US" dirty="0"/>
          </a:p>
          <a:p>
            <a:pPr lvl="1"/>
            <a:r>
              <a:rPr lang="en-US" b="1" dirty="0"/>
              <a:t>Professional Services Agreements (PSA) </a:t>
            </a:r>
            <a:r>
              <a:rPr lang="en-US" dirty="0"/>
              <a:t>– a contract that binds highly skilled individuals/consultants for a specific period of time with defined scope of work and timelines</a:t>
            </a:r>
          </a:p>
          <a:p>
            <a:pPr marL="201168" lvl="1" indent="0">
              <a:buNone/>
            </a:pPr>
            <a:endParaRPr lang="en-US" dirty="0"/>
          </a:p>
          <a:p>
            <a:pPr lvl="1"/>
            <a:r>
              <a:rPr lang="en-US" b="1" dirty="0"/>
              <a:t>NMDOH Professional Services Agreements for clinical services </a:t>
            </a:r>
            <a:r>
              <a:rPr lang="en-US" dirty="0"/>
              <a:t>– negotiated by the Office of Clinical Contracts but facilitated by SPO and billed by C&amp;G Accounting</a:t>
            </a:r>
          </a:p>
          <a:p>
            <a:pPr marL="201168" lvl="1" indent="0">
              <a:buNone/>
            </a:pPr>
            <a:endParaRPr lang="en-US" dirty="0"/>
          </a:p>
          <a:p>
            <a:pPr lvl="1"/>
            <a:r>
              <a:rPr lang="en-US" b="1" dirty="0"/>
              <a:t>Memo of Understanding (MOU)</a:t>
            </a:r>
            <a:r>
              <a:rPr lang="en-US" dirty="0"/>
              <a:t>  an agreement between two or more parties, not legally binding but signals parties want to move forward with a more formal contract, usually unfunded. Can be between two UNM Entities.</a:t>
            </a:r>
          </a:p>
          <a:p>
            <a:pPr lvl="1"/>
            <a:endParaRPr lang="en-US" dirty="0"/>
          </a:p>
          <a:p>
            <a:pPr lvl="1"/>
            <a:r>
              <a:rPr lang="en-US" b="1" dirty="0">
                <a:solidFill>
                  <a:srgbClr val="FF0000"/>
                </a:solidFill>
              </a:rPr>
              <a:t>Incoming subcontracts/subawards</a:t>
            </a:r>
            <a:r>
              <a:rPr lang="en-US" dirty="0"/>
              <a:t>, Other transaction Authority – transfers funds from a sponsored awardee to another entity (UNMHSC) to provide goods or services and/or contributes to the overall Aims of a grant to the original funded awardee.</a:t>
            </a:r>
          </a:p>
        </p:txBody>
      </p:sp>
    </p:spTree>
    <p:extLst>
      <p:ext uri="{BB962C8B-B14F-4D97-AF65-F5344CB8AC3E}">
        <p14:creationId xmlns:p14="http://schemas.microsoft.com/office/powerpoint/2010/main" val="2821831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 Essentials of Contracting	</a:t>
            </a:r>
          </a:p>
        </p:txBody>
      </p:sp>
      <p:sp>
        <p:nvSpPr>
          <p:cNvPr id="3" name="Content Placeholder 2"/>
          <p:cNvSpPr>
            <a:spLocks noGrp="1"/>
          </p:cNvSpPr>
          <p:nvPr>
            <p:ph idx="1"/>
          </p:nvPr>
        </p:nvSpPr>
        <p:spPr/>
        <p:txBody>
          <a:bodyPr>
            <a:normAutofit/>
          </a:bodyPr>
          <a:lstStyle/>
          <a:p>
            <a:r>
              <a:rPr lang="en-US" dirty="0"/>
              <a:t>The following 6 areas are of main focus when negotiating, however, each contract is different therefore we review each clause/intent thoroughly:</a:t>
            </a:r>
          </a:p>
          <a:p>
            <a:endParaRPr lang="en-US" dirty="0"/>
          </a:p>
          <a:p>
            <a:pPr lvl="1"/>
            <a:r>
              <a:rPr lang="en-US" b="1" dirty="0"/>
              <a:t>Identification of Parties </a:t>
            </a:r>
            <a:r>
              <a:rPr lang="en-US" dirty="0"/>
              <a:t>– “Sponsor” or “Company” and “Institution” or “UNMHSC”</a:t>
            </a:r>
          </a:p>
          <a:p>
            <a:pPr lvl="1"/>
            <a:endParaRPr lang="en-US" dirty="0"/>
          </a:p>
          <a:p>
            <a:pPr lvl="1"/>
            <a:r>
              <a:rPr lang="en-US" b="1" dirty="0"/>
              <a:t>Confidentiality </a:t>
            </a:r>
            <a:r>
              <a:rPr lang="en-US" dirty="0"/>
              <a:t>– to ensure the trust and credibility between the two parties</a:t>
            </a:r>
          </a:p>
          <a:p>
            <a:pPr lvl="2"/>
            <a:r>
              <a:rPr lang="en-US" dirty="0"/>
              <a:t>UNM, as a state institution of higher education, practices research in an open environment, with 	the primary purpose of advancing knowledge. We accept proprietary information from industry 	only in carefully limited situations. We insist that the results of our research be freely publishable, except for the rare occasions in which we engage in classified research.</a:t>
            </a:r>
          </a:p>
          <a:p>
            <a:pPr lvl="1"/>
            <a:r>
              <a:rPr lang="en-US" b="1" dirty="0"/>
              <a:t>Publication</a:t>
            </a:r>
            <a:r>
              <a:rPr lang="en-US" dirty="0"/>
              <a:t> – </a:t>
            </a:r>
            <a:r>
              <a:rPr lang="en-US" sz="1400" dirty="0"/>
              <a:t>UNM and the PI must retain Publication Rights (with the exception of multi-center clinical trial studies). UNM does not allow a research sponsor to approve of or otherwise control University/PI publications.  UNM and the PI must retain the right to publish without approval of the sponsor. Publications are closely related to Confidentiality. One thing that we can agree to is to remove any Confidential Information that the Sponsor identifies during their review.</a:t>
            </a:r>
          </a:p>
        </p:txBody>
      </p:sp>
    </p:spTree>
    <p:extLst>
      <p:ext uri="{BB962C8B-B14F-4D97-AF65-F5344CB8AC3E}">
        <p14:creationId xmlns:p14="http://schemas.microsoft.com/office/powerpoint/2010/main" val="752009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 Essentials of Contracting Continued</a:t>
            </a:r>
          </a:p>
        </p:txBody>
      </p:sp>
      <p:sp>
        <p:nvSpPr>
          <p:cNvPr id="3" name="Content Placeholder 2"/>
          <p:cNvSpPr>
            <a:spLocks noGrp="1"/>
          </p:cNvSpPr>
          <p:nvPr>
            <p:ph idx="1"/>
          </p:nvPr>
        </p:nvSpPr>
        <p:spPr/>
        <p:txBody>
          <a:bodyPr>
            <a:normAutofit fontScale="92500" lnSpcReduction="20000"/>
          </a:bodyPr>
          <a:lstStyle/>
          <a:p>
            <a:pPr lvl="1"/>
            <a:r>
              <a:rPr lang="en-US" b="1" u="sng" dirty="0"/>
              <a:t>Governing Law </a:t>
            </a:r>
            <a:r>
              <a:rPr lang="en-US" dirty="0"/>
              <a:t>– </a:t>
            </a:r>
            <a:r>
              <a:rPr lang="en-US" b="1" i="1" dirty="0"/>
              <a:t>UNM cannot contractually be bound by another state’s law or</a:t>
            </a:r>
            <a:r>
              <a:rPr lang="en-US" i="1" dirty="0"/>
              <a:t> </a:t>
            </a:r>
            <a:r>
              <a:rPr lang="en-US" dirty="0"/>
              <a:t>venue.  Governing law should be in the State of New Mexico or must remain silent in order to provide UNM’s its rightful protections.</a:t>
            </a:r>
          </a:p>
          <a:p>
            <a:pPr marL="201168" lvl="1" indent="0">
              <a:buNone/>
            </a:pPr>
            <a:endParaRPr lang="en-US" dirty="0"/>
          </a:p>
          <a:p>
            <a:pPr lvl="1"/>
            <a:r>
              <a:rPr lang="en-US" b="1" u="sng" dirty="0"/>
              <a:t>Indemnification or “warranties</a:t>
            </a:r>
            <a:r>
              <a:rPr lang="en-US" dirty="0"/>
              <a:t>” – </a:t>
            </a:r>
            <a:r>
              <a:rPr lang="en-US" i="1" dirty="0"/>
              <a:t>UNM cannot agree to Indemnify a sponsor but can accept liability for the negligence of its employees, subject to the limitations of the tort claims act.</a:t>
            </a:r>
            <a:r>
              <a:rPr lang="en-US" dirty="0"/>
              <a:t>  We are prohibited from agreeing to indemnification, hold harmless, and save harmless clauses, because they create potentially unlimited contractual liabilities which may exceed authorized expenditures!</a:t>
            </a:r>
          </a:p>
          <a:p>
            <a:pPr lvl="1"/>
            <a:endParaRPr lang="en-US" dirty="0"/>
          </a:p>
          <a:p>
            <a:pPr lvl="1"/>
            <a:r>
              <a:rPr lang="en-US" b="1" u="sng" dirty="0"/>
              <a:t>Intellectual Property </a:t>
            </a:r>
            <a:r>
              <a:rPr lang="en-US" dirty="0"/>
              <a:t>– Intellectual Property is a highly complex topic and may not be applicable in all contracts.  Generally speaking, a contract is issued to provide a service a sponsor is requesting.  As with clinical trials, a sponsor is providing a protocol that must be followed.  In both cases, it would be rare that new IP would be generated either by offering a service or following a protocol.  However, often times IP is addressed in research contracts.  This is to protect IP that has already been established by the PI and/or to address future potential IP to be developed through the research. Types of IP can include, new inventions, developments, and discoveries, patentable or unpatentable, copyrightable or uncopyrightable, including but not limited to biological materials, processes, methods, software, tangible research products, formulas and techniques, and know-how related thereto, which are conceived or reduced to practice in performance of the Research Project .</a:t>
            </a:r>
          </a:p>
          <a:p>
            <a:endParaRPr lang="en-US" dirty="0"/>
          </a:p>
        </p:txBody>
      </p:sp>
    </p:spTree>
    <p:extLst>
      <p:ext uri="{BB962C8B-B14F-4D97-AF65-F5344CB8AC3E}">
        <p14:creationId xmlns:p14="http://schemas.microsoft.com/office/powerpoint/2010/main" val="2102817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we do? Negotiate!</a:t>
            </a:r>
          </a:p>
        </p:txBody>
      </p:sp>
      <p:sp>
        <p:nvSpPr>
          <p:cNvPr id="3" name="Content Placeholder 2"/>
          <p:cNvSpPr>
            <a:spLocks noGrp="1"/>
          </p:cNvSpPr>
          <p:nvPr>
            <p:ph idx="1"/>
          </p:nvPr>
        </p:nvSpPr>
        <p:spPr/>
        <p:txBody>
          <a:bodyPr>
            <a:normAutofit fontScale="77500" lnSpcReduction="20000"/>
          </a:bodyPr>
          <a:lstStyle/>
          <a:p>
            <a:r>
              <a:rPr lang="en-US" dirty="0"/>
              <a:t>We ensure compliance to all local, state and Federal regulations/laws</a:t>
            </a:r>
          </a:p>
          <a:p>
            <a:r>
              <a:rPr lang="en-US" dirty="0"/>
              <a:t>We follow UNM’s Policies and Procedures, We negotiate to protect our faculty (PI’s work) and the Institution</a:t>
            </a:r>
          </a:p>
          <a:p>
            <a:r>
              <a:rPr lang="en-US" dirty="0"/>
              <a:t>We negotiate the agreement to make sure that all of the terms are fair, clear and precise to each party. </a:t>
            </a:r>
          </a:p>
          <a:p>
            <a:pPr algn="ctr"/>
            <a:r>
              <a:rPr lang="en-US" u="sng" dirty="0"/>
              <a:t>How?</a:t>
            </a:r>
          </a:p>
          <a:p>
            <a:r>
              <a:rPr lang="en-US" dirty="0"/>
              <a:t>We review all terms and conditions within the agreement; clause or article.</a:t>
            </a:r>
          </a:p>
          <a:p>
            <a:r>
              <a:rPr lang="en-US" dirty="0"/>
              <a:t>We red-line the agreement striking out unallowable language (or terms) or adding required language, determine if it needs to go to Legal based on the </a:t>
            </a:r>
            <a:r>
              <a:rPr lang="en-US" dirty="0">
                <a:solidFill>
                  <a:srgbClr val="FF0000"/>
                </a:solidFill>
              </a:rPr>
              <a:t>Contract Risk Assessment</a:t>
            </a:r>
            <a:r>
              <a:rPr lang="en-US" dirty="0"/>
              <a:t>. </a:t>
            </a:r>
          </a:p>
          <a:p>
            <a:r>
              <a:rPr lang="en-US" dirty="0"/>
              <a:t>If there is background IP, it must go to UNM Rainforest – where they will provide the name of the IP and file number which we will insert into the agreement-if there is IP language (usually research agreements).</a:t>
            </a:r>
          </a:p>
          <a:p>
            <a:r>
              <a:rPr lang="en-US" dirty="0"/>
              <a:t>We review for Exhibits or Attachments mentioned in the agreement to ensure they do not </a:t>
            </a:r>
            <a:r>
              <a:rPr lang="en-US" dirty="0" err="1"/>
              <a:t>supercede</a:t>
            </a:r>
            <a:r>
              <a:rPr lang="en-US" dirty="0"/>
              <a:t> the contract itself.</a:t>
            </a:r>
          </a:p>
          <a:p>
            <a:r>
              <a:rPr lang="en-US" dirty="0"/>
              <a:t>We review the scope of work and budget to ensure compliance.</a:t>
            </a:r>
          </a:p>
          <a:p>
            <a:endParaRPr lang="en-US" dirty="0"/>
          </a:p>
          <a:p>
            <a:endParaRPr lang="en-US" dirty="0"/>
          </a:p>
        </p:txBody>
      </p:sp>
    </p:spTree>
    <p:extLst>
      <p:ext uri="{BB962C8B-B14F-4D97-AF65-F5344CB8AC3E}">
        <p14:creationId xmlns:p14="http://schemas.microsoft.com/office/powerpoint/2010/main" val="1159115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 of Work or Statement of Work</a:t>
            </a:r>
            <a:br>
              <a:rPr lang="en-US" dirty="0"/>
            </a:br>
            <a:r>
              <a:rPr lang="en-US" dirty="0"/>
              <a:t>		           SOW</a:t>
            </a:r>
          </a:p>
        </p:txBody>
      </p:sp>
      <p:sp>
        <p:nvSpPr>
          <p:cNvPr id="3" name="Content Placeholder 2"/>
          <p:cNvSpPr>
            <a:spLocks noGrp="1"/>
          </p:cNvSpPr>
          <p:nvPr>
            <p:ph idx="1"/>
          </p:nvPr>
        </p:nvSpPr>
        <p:spPr/>
        <p:txBody>
          <a:bodyPr/>
          <a:lstStyle/>
          <a:p>
            <a:r>
              <a:rPr lang="en-US" dirty="0"/>
              <a:t>This is the area in an agreement where the work to be performed is described.</a:t>
            </a:r>
          </a:p>
          <a:p>
            <a:r>
              <a:rPr lang="en-US" dirty="0"/>
              <a:t>It describes objectives and requirements needed to complete the project.</a:t>
            </a:r>
          </a:p>
          <a:p>
            <a:r>
              <a:rPr lang="en-US" dirty="0"/>
              <a:t>It should contain:</a:t>
            </a:r>
          </a:p>
          <a:p>
            <a:pPr lvl="1"/>
            <a:r>
              <a:rPr lang="en-US" dirty="0"/>
              <a:t>Milestones/services (cost reimbursement)</a:t>
            </a:r>
          </a:p>
          <a:p>
            <a:pPr lvl="2"/>
            <a:r>
              <a:rPr lang="en-US" dirty="0"/>
              <a:t>Timeline for milestones</a:t>
            </a:r>
          </a:p>
          <a:p>
            <a:pPr lvl="1"/>
            <a:r>
              <a:rPr lang="en-US" dirty="0"/>
              <a:t>Deliverables (if fee for service/fixed price)</a:t>
            </a:r>
          </a:p>
          <a:p>
            <a:pPr lvl="2"/>
            <a:r>
              <a:rPr lang="en-US" dirty="0"/>
              <a:t>Timeline for deliverables</a:t>
            </a:r>
          </a:p>
          <a:p>
            <a:pPr lvl="1"/>
            <a:r>
              <a:rPr lang="en-US" dirty="0"/>
              <a:t>Desired end product expected to be delivered to sponsor.</a:t>
            </a:r>
          </a:p>
          <a:p>
            <a:pPr marL="201168" lvl="1" indent="0">
              <a:buNone/>
            </a:pPr>
            <a:endParaRPr lang="en-US" dirty="0"/>
          </a:p>
          <a:p>
            <a:pPr marL="201168" lvl="1" indent="0">
              <a:buNone/>
            </a:pPr>
            <a:endParaRPr lang="en-US" dirty="0"/>
          </a:p>
          <a:p>
            <a:endParaRPr lang="en-US" dirty="0"/>
          </a:p>
        </p:txBody>
      </p:sp>
    </p:spTree>
    <p:extLst>
      <p:ext uri="{BB962C8B-B14F-4D97-AF65-F5344CB8AC3E}">
        <p14:creationId xmlns:p14="http://schemas.microsoft.com/office/powerpoint/2010/main" val="3205897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dirty="0"/>
              <a:t>Budget</a:t>
            </a:r>
          </a:p>
        </p:txBody>
      </p:sp>
      <p:sp>
        <p:nvSpPr>
          <p:cNvPr id="3" name="Content Placeholder 2"/>
          <p:cNvSpPr>
            <a:spLocks noGrp="1"/>
          </p:cNvSpPr>
          <p:nvPr>
            <p:ph idx="1"/>
          </p:nvPr>
        </p:nvSpPr>
        <p:spPr/>
        <p:txBody>
          <a:bodyPr>
            <a:normAutofit fontScale="92500" lnSpcReduction="10000"/>
          </a:bodyPr>
          <a:lstStyle/>
          <a:p>
            <a:r>
              <a:rPr lang="en-US" sz="2800" dirty="0"/>
              <a:t>Your budget will identify your plan for the expenditure of the contracted funds.  You should estimate as best as possible, obtain quotes when necessary, and account for overages. </a:t>
            </a:r>
          </a:p>
          <a:p>
            <a:r>
              <a:rPr lang="en-US" sz="2800" dirty="0"/>
              <a:t>SPO will review for salary accuracy, 1% required PI effort, allowable costs, appropriate F&amp;A rate and if that rate was applied appropriately. </a:t>
            </a:r>
          </a:p>
          <a:p>
            <a:r>
              <a:rPr lang="en-US" sz="2800" dirty="0"/>
              <a:t>Your Budget may be proposed in one of 3 ways:</a:t>
            </a:r>
          </a:p>
          <a:p>
            <a:pPr lvl="1"/>
            <a:r>
              <a:rPr lang="en-US" b="1" u="sng" dirty="0"/>
              <a:t>Fixed Price or Lump Sum </a:t>
            </a:r>
            <a:r>
              <a:rPr lang="en-US" dirty="0"/>
              <a:t>– partially payable at time of full execution of the agreement and/or once milestones have been met</a:t>
            </a:r>
          </a:p>
          <a:p>
            <a:pPr lvl="1"/>
            <a:r>
              <a:rPr lang="en-US" b="1" u="sng" dirty="0"/>
              <a:t>Deliverable -</a:t>
            </a:r>
            <a:r>
              <a:rPr lang="en-US" dirty="0"/>
              <a:t> paid based on reaching certain tasks by certain dates as described in the SOW.</a:t>
            </a:r>
          </a:p>
          <a:p>
            <a:pPr lvl="1"/>
            <a:r>
              <a:rPr lang="en-US" b="1" u="sng" dirty="0"/>
              <a:t>Cost-reimbursement contract </a:t>
            </a:r>
            <a:r>
              <a:rPr lang="en-US" dirty="0"/>
              <a:t>is an agreement between two parties to provide payment for ALLOWABLE costs incurred and invoiced, usually monthly.</a:t>
            </a:r>
          </a:p>
          <a:p>
            <a:endParaRPr lang="en-US" dirty="0"/>
          </a:p>
        </p:txBody>
      </p:sp>
    </p:spTree>
    <p:extLst>
      <p:ext uri="{BB962C8B-B14F-4D97-AF65-F5344CB8AC3E}">
        <p14:creationId xmlns:p14="http://schemas.microsoft.com/office/powerpoint/2010/main" val="4117604959"/>
      </p:ext>
    </p:extLst>
  </p:cSld>
  <p:clrMapOvr>
    <a:masterClrMapping/>
  </p:clrMapOvr>
</p:sld>
</file>

<file path=ppt/theme/theme1.xml><?xml version="1.0" encoding="utf-8"?>
<a:theme xmlns:a="http://schemas.openxmlformats.org/drawingml/2006/main" name="Retrospect">
  <a:themeElements>
    <a:clrScheme name="Custom 2">
      <a:dk1>
        <a:srgbClr val="000000"/>
      </a:dk1>
      <a:lt1>
        <a:srgbClr val="FFFFFF"/>
      </a:lt1>
      <a:dk2>
        <a:srgbClr val="63666A"/>
      </a:dk2>
      <a:lt2>
        <a:srgbClr val="A7A8AA"/>
      </a:lt2>
      <a:accent1>
        <a:srgbClr val="BA0C2F"/>
      </a:accent1>
      <a:accent2>
        <a:srgbClr val="BA0C2F"/>
      </a:accent2>
      <a:accent3>
        <a:srgbClr val="008A86"/>
      </a:accent3>
      <a:accent4>
        <a:srgbClr val="ED8B00"/>
      </a:accent4>
      <a:accent5>
        <a:srgbClr val="A8AA19"/>
      </a:accent5>
      <a:accent6>
        <a:srgbClr val="C05131"/>
      </a:accent6>
      <a:hlink>
        <a:srgbClr val="008A86"/>
      </a:hlink>
      <a:folHlink>
        <a:srgbClr val="BA0C2F"/>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1637</TotalTime>
  <Words>1434</Words>
  <Application>Microsoft Office PowerPoint</Application>
  <PresentationFormat>Widescreen</PresentationFormat>
  <Paragraphs>79</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Retrospect</vt:lpstr>
      <vt:lpstr>PowerPoint Presentation</vt:lpstr>
      <vt:lpstr>Click Record</vt:lpstr>
      <vt:lpstr>What is a contract?</vt:lpstr>
      <vt:lpstr>Types of Contracts – Funded Agreements  </vt:lpstr>
      <vt:lpstr>6 Essentials of Contracting </vt:lpstr>
      <vt:lpstr>6 Essentials of Contracting Continued</vt:lpstr>
      <vt:lpstr>What do we do? Negotiate!</vt:lpstr>
      <vt:lpstr>Scope of Work or Statement of Work              SOW</vt:lpstr>
      <vt:lpstr>Budget</vt:lpstr>
      <vt:lpstr>Sponsor Review &amp; Negotiations  </vt:lpstr>
      <vt:lpstr>Who can Legally bind the University?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Ethan Gregory Rule</dc:creator>
  <cp:lastModifiedBy>Stacy M Catanach</cp:lastModifiedBy>
  <cp:revision>60</cp:revision>
  <dcterms:created xsi:type="dcterms:W3CDTF">2017-06-25T02:05:31Z</dcterms:created>
  <dcterms:modified xsi:type="dcterms:W3CDTF">2023-06-16T21:02:10Z</dcterms:modified>
</cp:coreProperties>
</file>